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1" r:id="rId1"/>
  </p:sldMasterIdLst>
  <p:notesMasterIdLst>
    <p:notesMasterId r:id="rId18"/>
  </p:notesMasterIdLst>
  <p:sldIdLst>
    <p:sldId id="256" r:id="rId2"/>
    <p:sldId id="277" r:id="rId3"/>
    <p:sldId id="278" r:id="rId4"/>
    <p:sldId id="268" r:id="rId5"/>
    <p:sldId id="271" r:id="rId6"/>
    <p:sldId id="257" r:id="rId7"/>
    <p:sldId id="279" r:id="rId8"/>
    <p:sldId id="280" r:id="rId9"/>
    <p:sldId id="286" r:id="rId10"/>
    <p:sldId id="282" r:id="rId11"/>
    <p:sldId id="283" r:id="rId12"/>
    <p:sldId id="287" r:id="rId13"/>
    <p:sldId id="284" r:id="rId14"/>
    <p:sldId id="288" r:id="rId15"/>
    <p:sldId id="285" r:id="rId16"/>
    <p:sldId id="274" r:id="rId17"/>
  </p:sldIdLst>
  <p:sldSz cx="9144000" cy="6858000" type="screen4x3"/>
  <p:notesSz cx="6858000" cy="9144000"/>
  <p:embeddedFontLst>
    <p:embeddedFont>
      <p:font typeface="Wingdings 2" panose="05020102010507070707" pitchFamily="18" charset="2"/>
      <p:regular r:id="rId19"/>
    </p:embeddedFont>
    <p:embeddedFont>
      <p:font typeface="Verdana" panose="020B0604030504040204" pitchFamily="34" charset="0"/>
      <p:regular r:id="rId20"/>
      <p:bold r:id="rId21"/>
      <p:italic r:id="rId22"/>
      <p:boldItalic r:id="rId23"/>
    </p:embeddedFont>
    <p:embeddedFont>
      <p:font typeface="Wingdings 3" panose="05040102010807070707" pitchFamily="18" charset="2"/>
      <p:regular r:id="rId24"/>
    </p:embeddedFont>
    <p:embeddedFont>
      <p:font typeface="Lucida Sans Unicode" panose="020B0602030504020204"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DB3D"/>
    <a:srgbClr val="6BA42C"/>
    <a:srgbClr val="0470A0"/>
    <a:srgbClr val="349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95" d="100"/>
          <a:sy n="95" d="100"/>
        </p:scale>
        <p:origin x="-90"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435144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28E80666-FB37-4B36-9149-507F3B0178E3}" type="datetimeFigureOut">
              <a:rPr lang="en-US" smtClean="0"/>
              <a:pPr/>
              <a:t>5/22/2017</a:t>
            </a:fld>
            <a:endParaRPr lang="en-US"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E80666-FB37-4B36-9149-507F3B0178E3}" type="datetimeFigureOut">
              <a:rPr lang="en-US" smtClean="0"/>
              <a:pPr/>
              <a:t>5/22/2017</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28E80666-FB37-4B36-9149-507F3B0178E3}" type="datetimeFigureOut">
              <a:rPr lang="en-US" smtClean="0"/>
              <a:pPr/>
              <a:t>5/22/2017</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28E80666-FB37-4B36-9149-507F3B0178E3}" type="datetimeFigureOut">
              <a:rPr lang="en-US" smtClean="0"/>
              <a:pPr/>
              <a:t>5/22/2017</a:t>
            </a:fld>
            <a:endParaRPr lang="en-US"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E80666-FB37-4B36-9149-507F3B0178E3}" type="datetimeFigureOut">
              <a:rPr lang="en-US" smtClean="0"/>
              <a:pPr/>
              <a:t>5/22/2017</a:t>
            </a:fld>
            <a:endParaRPr lang="en-US"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lvl="0" algn="r">
              <a:spcBef>
                <a:spcPts val="0"/>
              </a:spcBef>
              <a:buNone/>
            </a:pPr>
            <a:fld id="{00000000-1234-1234-1234-123412341234}" type="slidenum">
              <a:rPr lang="en-GB" sz="1000" smtClean="0">
                <a:solidFill>
                  <a:schemeClr val="dk2"/>
                </a:solidFill>
              </a:rPr>
              <a:t>‹#›</a:t>
            </a:fld>
            <a:endParaRPr lang="en-GB"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leafscience.org/agin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leafscience.org/blo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www.leafscience.org/education/concer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lifespan.us11.list-manage.com/subscribe?u=836c0d26cdef62d9d103e4697&amp;id=3c903e481a"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descr="Research-img_small.jpg"/>
          <p:cNvPicPr preferRelativeResize="0"/>
          <p:nvPr/>
        </p:nvPicPr>
        <p:blipFill>
          <a:blip r:embed="rId3">
            <a:alphaModFix/>
          </a:blip>
          <a:stretch>
            <a:fillRect/>
          </a:stretch>
        </p:blipFill>
        <p:spPr>
          <a:xfrm>
            <a:off x="-1102324" y="0"/>
            <a:ext cx="10281852" cy="6858000"/>
          </a:xfrm>
          <a:prstGeom prst="rect">
            <a:avLst/>
          </a:prstGeom>
          <a:noFill/>
          <a:ln>
            <a:noFill/>
          </a:ln>
        </p:spPr>
      </p:pic>
      <p:sp>
        <p:nvSpPr>
          <p:cNvPr id="55" name="Shape 55"/>
          <p:cNvSpPr/>
          <p:nvPr/>
        </p:nvSpPr>
        <p:spPr>
          <a:xfrm>
            <a:off x="-1188640" y="4437112"/>
            <a:ext cx="10379400" cy="2509588"/>
          </a:xfrm>
          <a:prstGeom prst="rect">
            <a:avLst/>
          </a:prstGeom>
          <a:solidFill>
            <a:srgbClr val="0470A0">
              <a:alpha val="7100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txBox="1">
            <a:spLocks noGrp="1"/>
          </p:cNvSpPr>
          <p:nvPr>
            <p:ph type="ctrTitle"/>
          </p:nvPr>
        </p:nvSpPr>
        <p:spPr>
          <a:xfrm>
            <a:off x="-1080120" y="4365104"/>
            <a:ext cx="10188624" cy="1224136"/>
          </a:xfrm>
          <a:prstGeom prst="rect">
            <a:avLst/>
          </a:prstGeom>
        </p:spPr>
        <p:txBody>
          <a:bodyPr lIns="91425" tIns="91425" rIns="91425" bIns="91425" anchor="b" anchorCtr="0">
            <a:noAutofit/>
          </a:bodyPr>
          <a:lstStyle/>
          <a:p>
            <a:r>
              <a:rPr lang="en-US" sz="2800" dirty="0">
                <a:solidFill>
                  <a:schemeClr val="bg1"/>
                </a:solidFill>
                <a:effectLst/>
              </a:rPr>
              <a:t>A “disease” approach in life extension advocacy can facilitate communication with the general public</a:t>
            </a:r>
            <a:endParaRPr lang="ru-RU" sz="2800" dirty="0">
              <a:solidFill>
                <a:schemeClr val="bg1"/>
              </a:solidFill>
              <a:effectLst/>
            </a:endParaRPr>
          </a:p>
        </p:txBody>
      </p:sp>
      <p:sp>
        <p:nvSpPr>
          <p:cNvPr id="57" name="Shape 57"/>
          <p:cNvSpPr txBox="1">
            <a:spLocks noGrp="1"/>
          </p:cNvSpPr>
          <p:nvPr>
            <p:ph type="subTitle" idx="1"/>
          </p:nvPr>
        </p:nvSpPr>
        <p:spPr>
          <a:xfrm>
            <a:off x="1607844" y="5661248"/>
            <a:ext cx="7572668" cy="792088"/>
          </a:xfrm>
          <a:prstGeom prst="rect">
            <a:avLst/>
          </a:prstGeom>
        </p:spPr>
        <p:txBody>
          <a:bodyPr lIns="91425" tIns="91425" rIns="91425" bIns="91425" anchor="t" anchorCtr="0">
            <a:noAutofit/>
          </a:bodyPr>
          <a:lstStyle/>
          <a:p>
            <a:pPr lvl="0">
              <a:spcBef>
                <a:spcPts val="0"/>
              </a:spcBef>
              <a:buNone/>
            </a:pPr>
            <a:r>
              <a:rPr lang="en-US" sz="2400" dirty="0">
                <a:solidFill>
                  <a:srgbClr val="FFFFFF"/>
                </a:solidFill>
              </a:rPr>
              <a:t>Elena </a:t>
            </a:r>
            <a:r>
              <a:rPr lang="en-US" sz="2400" dirty="0" err="1">
                <a:solidFill>
                  <a:srgbClr val="FFFFFF"/>
                </a:solidFill>
              </a:rPr>
              <a:t>Milova</a:t>
            </a:r>
            <a:r>
              <a:rPr lang="en-US" sz="2400" dirty="0">
                <a:solidFill>
                  <a:srgbClr val="FFFFFF"/>
                </a:solidFill>
              </a:rPr>
              <a:t>, Keith Comito</a:t>
            </a:r>
          </a:p>
          <a:p>
            <a:pPr lvl="0">
              <a:spcBef>
                <a:spcPts val="0"/>
              </a:spcBef>
              <a:buNone/>
            </a:pPr>
            <a:r>
              <a:rPr lang="en-US" sz="2400" dirty="0">
                <a:solidFill>
                  <a:srgbClr val="FFFFFF"/>
                </a:solidFill>
              </a:rPr>
              <a:t>info@lifespan.io</a:t>
            </a:r>
            <a:endParaRPr lang="en-GB" sz="2400" dirty="0">
              <a:solidFill>
                <a:srgbClr val="FFFFFF"/>
              </a:solidFill>
            </a:endParaRPr>
          </a:p>
        </p:txBody>
      </p:sp>
      <p:pic>
        <p:nvPicPr>
          <p:cNvPr id="58" name="Shape 58" descr="LifespanHiResLogoCropped.png"/>
          <p:cNvPicPr preferRelativeResize="0"/>
          <p:nvPr/>
        </p:nvPicPr>
        <p:blipFill>
          <a:blip r:embed="rId4">
            <a:alphaModFix/>
          </a:blip>
          <a:stretch>
            <a:fillRect/>
          </a:stretch>
        </p:blipFill>
        <p:spPr>
          <a:xfrm>
            <a:off x="5820718" y="3068960"/>
            <a:ext cx="3143770" cy="1008112"/>
          </a:xfrm>
          <a:prstGeom prst="rect">
            <a:avLst/>
          </a:prstGeom>
          <a:noFill/>
          <a:ln>
            <a:noFill/>
          </a:ln>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4678" y="260648"/>
            <a:ext cx="1921778" cy="28083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95536" y="1988840"/>
            <a:ext cx="8424936" cy="3816424"/>
          </a:xfrm>
          <a:prstGeom prst="rect">
            <a:avLst/>
          </a:prstGeom>
        </p:spPr>
        <p:txBody>
          <a:bodyPr lIns="91425" tIns="91425" rIns="91425" bIns="91425" anchor="t" anchorCtr="0">
            <a:noAutofit/>
          </a:bodyPr>
          <a:lstStyle/>
          <a:p>
            <a:pPr algn="ctr">
              <a:buNone/>
            </a:pPr>
            <a:r>
              <a:rPr lang="en-US" sz="2400" b="1" dirty="0">
                <a:solidFill>
                  <a:srgbClr val="00B050"/>
                </a:solidFill>
              </a:rPr>
              <a:t>Begin with simple, move to more complex: </a:t>
            </a:r>
          </a:p>
          <a:p>
            <a:pPr algn="ctr">
              <a:buNone/>
            </a:pPr>
            <a:endParaRPr lang="en-US" sz="2400" dirty="0"/>
          </a:p>
          <a:p>
            <a:pPr algn="ctr">
              <a:buNone/>
            </a:pPr>
            <a:r>
              <a:rPr lang="en-US" sz="2400" dirty="0"/>
              <a:t>Explain what aging is.</a:t>
            </a:r>
          </a:p>
          <a:p>
            <a:pPr algn="ctr">
              <a:buNone/>
            </a:pPr>
            <a:endParaRPr lang="en-US" sz="2400" dirty="0"/>
          </a:p>
          <a:p>
            <a:pPr algn="ctr">
              <a:buNone/>
            </a:pPr>
            <a:r>
              <a:rPr lang="en-US" sz="2400" dirty="0"/>
              <a:t>Explain the relationship between aging, damage accumulation and disease.</a:t>
            </a:r>
          </a:p>
          <a:p>
            <a:pPr algn="ctr">
              <a:buNone/>
            </a:pPr>
            <a:endParaRPr lang="en-US" sz="2400" dirty="0"/>
          </a:p>
          <a:p>
            <a:pPr algn="ctr">
              <a:buNone/>
            </a:pPr>
            <a:r>
              <a:rPr lang="en-US" sz="2400" dirty="0"/>
              <a:t>Explain how addressing aging mechanisms can lead to the extension of the healthy and youthful period of life.</a:t>
            </a:r>
          </a:p>
          <a:p>
            <a:pPr algn="ctr">
              <a:buNone/>
            </a:pPr>
            <a:endParaRPr lang="en-US" sz="2400" dirty="0"/>
          </a:p>
          <a:p>
            <a:pPr algn="r">
              <a:buNone/>
            </a:pPr>
            <a:r>
              <a:rPr lang="en-US" sz="2400" dirty="0">
                <a:solidFill>
                  <a:srgbClr val="0070C0"/>
                </a:solidFill>
                <a:hlinkClick r:id="rId3"/>
              </a:rPr>
              <a:t>www.leafscience.org/aging</a:t>
            </a:r>
            <a:endParaRPr lang="en-US" sz="2400" dirty="0">
              <a:solidFill>
                <a:srgbClr val="0070C0"/>
              </a:solidFill>
            </a:endParaRPr>
          </a:p>
          <a:p>
            <a:pPr lvl="0" algn="ctr">
              <a:buNone/>
            </a:pPr>
            <a:endParaRPr lang="en-US" sz="2400" dirty="0"/>
          </a:p>
        </p:txBody>
      </p:sp>
      <p:sp>
        <p:nvSpPr>
          <p:cNvPr id="5" name="Shape 157"/>
          <p:cNvSpPr txBox="1">
            <a:spLocks noGrp="1"/>
          </p:cNvSpPr>
          <p:nvPr>
            <p:ph type="title"/>
          </p:nvPr>
        </p:nvSpPr>
        <p:spPr>
          <a:xfrm>
            <a:off x="311700" y="73212"/>
            <a:ext cx="8520600" cy="1627596"/>
          </a:xfrm>
          <a:prstGeom prst="rect">
            <a:avLst/>
          </a:prstGeom>
        </p:spPr>
        <p:txBody>
          <a:bodyPr lIns="91425" tIns="91425" rIns="91425" bIns="91425" anchor="t" anchorCtr="0">
            <a:noAutofit/>
          </a:bodyPr>
          <a:lstStyle/>
          <a:p>
            <a:pPr lvl="0" algn="ctr"/>
            <a:r>
              <a:rPr lang="en-US" sz="3200" dirty="0"/>
              <a:t>Systematization: </a:t>
            </a:r>
            <a:r>
              <a:rPr lang="en-US" sz="3200" b="0" dirty="0">
                <a:effectLst/>
              </a:rPr>
              <a:t>divide the material into small units and arrange them to follow the educational logic</a:t>
            </a:r>
            <a:endParaRPr lang="en-US" sz="320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4">
            <a:alphaModFix/>
          </a:blip>
          <a:stretch>
            <a:fillRect/>
          </a:stretch>
        </p:blipFill>
        <p:spPr>
          <a:xfrm>
            <a:off x="35496" y="6236106"/>
            <a:ext cx="1800200" cy="577270"/>
          </a:xfrm>
          <a:prstGeom prst="rect">
            <a:avLst/>
          </a:prstGeom>
          <a:noFill/>
          <a:ln>
            <a:noFill/>
          </a:ln>
        </p:spPr>
      </p:pic>
    </p:spTree>
    <p:extLst>
      <p:ext uri="{BB962C8B-B14F-4D97-AF65-F5344CB8AC3E}">
        <p14:creationId xmlns:p14="http://schemas.microsoft.com/office/powerpoint/2010/main" val="26197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11560" y="1556792"/>
            <a:ext cx="7992888" cy="4392488"/>
          </a:xfrm>
          <a:prstGeom prst="rect">
            <a:avLst/>
          </a:prstGeom>
        </p:spPr>
        <p:txBody>
          <a:bodyPr lIns="91425" tIns="91425" rIns="91425" bIns="91425" anchor="t" anchorCtr="0">
            <a:noAutofit/>
          </a:bodyPr>
          <a:lstStyle/>
          <a:p>
            <a:pPr lvl="0" algn="ctr">
              <a:buNone/>
            </a:pPr>
            <a:r>
              <a:rPr lang="en-US" sz="2400" dirty="0"/>
              <a:t>Avoid being too technical, if you are not being understood then scientific terms do not matter.</a:t>
            </a:r>
          </a:p>
          <a:p>
            <a:pPr lvl="0" algn="ctr">
              <a:buNone/>
            </a:pPr>
            <a:endParaRPr lang="en-US" sz="2400" dirty="0"/>
          </a:p>
          <a:p>
            <a:pPr algn="r">
              <a:buNone/>
            </a:pPr>
            <a:r>
              <a:rPr lang="en-US" sz="2400" dirty="0">
                <a:solidFill>
                  <a:srgbClr val="0070C0"/>
                </a:solidFill>
                <a:hlinkClick r:id="rId3"/>
              </a:rPr>
              <a:t>www.leafscience.org/blog</a:t>
            </a:r>
            <a:r>
              <a:rPr lang="en-US" sz="2400" dirty="0">
                <a:solidFill>
                  <a:srgbClr val="0070C0"/>
                </a:solidFill>
              </a:rPr>
              <a:t> </a:t>
            </a:r>
          </a:p>
          <a:p>
            <a:pPr lvl="0" algn="ctr">
              <a:buNone/>
            </a:pPr>
            <a:endParaRPr lang="en-US" sz="2400" dirty="0"/>
          </a:p>
          <a:p>
            <a:pPr lvl="0" algn="ctr">
              <a:buNone/>
            </a:pPr>
            <a:r>
              <a:rPr lang="en-US" sz="2400" dirty="0"/>
              <a:t>Don’t refuse to discuss any concerns as people prefer to take into account the consequences before making important decisions about their values, health and money.</a:t>
            </a:r>
          </a:p>
          <a:p>
            <a:pPr lvl="0" algn="ctr">
              <a:buNone/>
            </a:pPr>
            <a:endParaRPr lang="en-US" sz="2400" dirty="0"/>
          </a:p>
          <a:p>
            <a:pPr lvl="0" algn="r">
              <a:buNone/>
            </a:pPr>
            <a:r>
              <a:rPr lang="en-US" sz="2400" dirty="0">
                <a:hlinkClick r:id="rId4"/>
              </a:rPr>
              <a:t>www.leafscience.org/education/concerns</a:t>
            </a:r>
            <a:r>
              <a:rPr lang="en-US" sz="2400" dirty="0"/>
              <a:t>  </a:t>
            </a:r>
          </a:p>
          <a:p>
            <a:pPr lvl="0" algn="ctr">
              <a:buNone/>
            </a:pPr>
            <a:endParaRPr lang="en-US" sz="2400" dirty="0"/>
          </a:p>
          <a:p>
            <a:pPr lvl="0" algn="r">
              <a:buNone/>
            </a:pPr>
            <a:endParaRPr lang="en-US" sz="2400" dirty="0"/>
          </a:p>
          <a:p>
            <a:pPr lvl="0" algn="ctr">
              <a:buNone/>
            </a:pPr>
            <a:endParaRPr lang="en-US" sz="2400" dirty="0"/>
          </a:p>
        </p:txBody>
      </p:sp>
      <p:sp>
        <p:nvSpPr>
          <p:cNvPr id="5" name="Shape 157"/>
          <p:cNvSpPr txBox="1">
            <a:spLocks noGrp="1"/>
          </p:cNvSpPr>
          <p:nvPr>
            <p:ph type="title"/>
          </p:nvPr>
        </p:nvSpPr>
        <p:spPr>
          <a:xfrm>
            <a:off x="35496" y="73212"/>
            <a:ext cx="9001000" cy="763500"/>
          </a:xfrm>
          <a:prstGeom prst="rect">
            <a:avLst/>
          </a:prstGeom>
        </p:spPr>
        <p:txBody>
          <a:bodyPr lIns="91425" tIns="91425" rIns="91425" bIns="91425" anchor="t" anchorCtr="0">
            <a:noAutofit/>
          </a:bodyPr>
          <a:lstStyle/>
          <a:p>
            <a:pPr lvl="0" algn="ctr"/>
            <a:r>
              <a:rPr lang="en-US" sz="3200" dirty="0"/>
              <a:t>Accessibility and individual approach: </a:t>
            </a:r>
            <a:r>
              <a:rPr lang="en-US" sz="3200" b="0" dirty="0"/>
              <a:t>use simple language and discuss the concerns</a:t>
            </a:r>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5">
            <a:alphaModFix/>
          </a:blip>
          <a:stretch>
            <a:fillRect/>
          </a:stretch>
        </p:blipFill>
        <p:spPr>
          <a:xfrm>
            <a:off x="35496" y="6236106"/>
            <a:ext cx="1800200" cy="577270"/>
          </a:xfrm>
          <a:prstGeom prst="rect">
            <a:avLst/>
          </a:prstGeom>
          <a:noFill/>
          <a:ln>
            <a:noFill/>
          </a:ln>
        </p:spPr>
      </p:pic>
    </p:spTree>
    <p:extLst>
      <p:ext uri="{BB962C8B-B14F-4D97-AF65-F5344CB8AC3E}">
        <p14:creationId xmlns:p14="http://schemas.microsoft.com/office/powerpoint/2010/main" val="417375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5496" y="476672"/>
            <a:ext cx="9108504" cy="5882344"/>
          </a:xfrm>
          <a:prstGeom prst="rect">
            <a:avLst/>
          </a:prstGeom>
        </p:spPr>
        <p:txBody>
          <a:bodyPr lIns="91425" tIns="91425" rIns="91425" bIns="91425" anchor="t" anchorCtr="0">
            <a:noAutofit/>
          </a:bodyPr>
          <a:lstStyle/>
          <a:p>
            <a:pPr lvl="0">
              <a:buNone/>
            </a:pPr>
            <a:r>
              <a:rPr lang="en-US" sz="1200" dirty="0" err="1"/>
              <a:t>Lucke</a:t>
            </a:r>
            <a:r>
              <a:rPr lang="en-US" sz="1200" dirty="0"/>
              <a:t>, J., Ryan, B., &amp; Hall, W. (2006). What does the community think about lifespan extension technologies? The need for an empirical base for ethical and policy debates. </a:t>
            </a:r>
            <a:r>
              <a:rPr lang="en-US" sz="1200" i="1" dirty="0"/>
              <a:t>Australasian Journal on Ageing</a:t>
            </a:r>
            <a:r>
              <a:rPr lang="en-US" sz="1200" dirty="0"/>
              <a:t>, </a:t>
            </a:r>
            <a:r>
              <a:rPr lang="en-US" sz="1200" i="1" dirty="0"/>
              <a:t>25</a:t>
            </a:r>
            <a:r>
              <a:rPr lang="en-US" sz="1200" dirty="0"/>
              <a:t>(4), 180-184.</a:t>
            </a:r>
          </a:p>
          <a:p>
            <a:pPr lvl="0">
              <a:buNone/>
            </a:pPr>
            <a:endParaRPr lang="en-US" sz="1200" dirty="0"/>
          </a:p>
          <a:p>
            <a:pPr lvl="0">
              <a:buNone/>
            </a:pPr>
            <a:r>
              <a:rPr lang="en-US" sz="1200" dirty="0"/>
              <a:t>Shepherd, R., Barnett, J., Cooper, H., Coyle, A., Moran-Ellis, J., Senior, V., &amp; Walton, C. (2007). Towards an understanding of British public attitudes concerning human cloning. </a:t>
            </a:r>
            <a:r>
              <a:rPr lang="en-US" sz="1200" i="1" dirty="0"/>
              <a:t>Social Science &amp; Medicine</a:t>
            </a:r>
            <a:r>
              <a:rPr lang="en-US" sz="1200" dirty="0"/>
              <a:t>, </a:t>
            </a:r>
            <a:r>
              <a:rPr lang="en-US" sz="1200" i="1" dirty="0"/>
              <a:t>65</a:t>
            </a:r>
            <a:r>
              <a:rPr lang="en-US" sz="1200" dirty="0"/>
              <a:t>(2), 377-392.</a:t>
            </a:r>
          </a:p>
          <a:p>
            <a:pPr lvl="0">
              <a:buNone/>
            </a:pPr>
            <a:endParaRPr lang="en-US" sz="1200" dirty="0"/>
          </a:p>
          <a:p>
            <a:pPr lvl="0">
              <a:buNone/>
            </a:pPr>
            <a:r>
              <a:rPr lang="en-US" sz="1200" dirty="0"/>
              <a:t>Underwood, M. (2014). What reassurances do the community need regarding life extension? Evidence from studies of community attitudes and an analysis of film portrayals. </a:t>
            </a:r>
            <a:r>
              <a:rPr lang="en-US" sz="1200" i="1" dirty="0"/>
              <a:t>Rejuvenation research</a:t>
            </a:r>
            <a:r>
              <a:rPr lang="en-US" sz="1200" dirty="0"/>
              <a:t>, </a:t>
            </a:r>
            <a:r>
              <a:rPr lang="en-US" sz="1200" i="1" dirty="0"/>
              <a:t>17</a:t>
            </a:r>
            <a:r>
              <a:rPr lang="en-US" sz="1200" dirty="0"/>
              <a:t>(2), 105-115.</a:t>
            </a:r>
          </a:p>
          <a:p>
            <a:pPr lvl="0">
              <a:buNone/>
            </a:pPr>
            <a:endParaRPr lang="en-US" sz="1200" dirty="0"/>
          </a:p>
          <a:p>
            <a:pPr lvl="0">
              <a:buNone/>
            </a:pPr>
            <a:r>
              <a:rPr lang="en-US" sz="1200" dirty="0"/>
              <a:t>Donner, Y., Fortney, K., </a:t>
            </a:r>
            <a:r>
              <a:rPr lang="en-US" sz="1200" dirty="0" err="1"/>
              <a:t>Calimport</a:t>
            </a:r>
            <a:r>
              <a:rPr lang="en-US" sz="1200" dirty="0"/>
              <a:t>, S. R., </a:t>
            </a:r>
            <a:r>
              <a:rPr lang="en-US" sz="1200" dirty="0" err="1"/>
              <a:t>Pfleger</a:t>
            </a:r>
            <a:r>
              <a:rPr lang="en-US" sz="1200" dirty="0"/>
              <a:t>, K., Shah, M., &amp; </a:t>
            </a:r>
            <a:r>
              <a:rPr lang="en-US" sz="1200" dirty="0" err="1"/>
              <a:t>Betts-LaCroix</a:t>
            </a:r>
            <a:r>
              <a:rPr lang="en-US" sz="1200" dirty="0"/>
              <a:t>, J. (2015). Great desire for extended life and health amongst the American public. </a:t>
            </a:r>
            <a:r>
              <a:rPr lang="en-US" sz="1200" i="1" dirty="0"/>
              <a:t>Frontiers in genetics</a:t>
            </a:r>
            <a:r>
              <a:rPr lang="en-US" sz="1200" dirty="0"/>
              <a:t>, </a:t>
            </a:r>
            <a:r>
              <a:rPr lang="en-US" sz="1200" i="1" dirty="0"/>
              <a:t>6</a:t>
            </a:r>
            <a:r>
              <a:rPr lang="en-US" sz="1200" dirty="0"/>
              <a:t>.</a:t>
            </a:r>
          </a:p>
          <a:p>
            <a:pPr lvl="0">
              <a:buNone/>
            </a:pPr>
            <a:endParaRPr lang="en-US" sz="1200" dirty="0"/>
          </a:p>
          <a:p>
            <a:pPr lvl="0">
              <a:buNone/>
            </a:pPr>
            <a:r>
              <a:rPr lang="en-US" sz="1200" dirty="0"/>
              <a:t>Partridge, B., Underwood, M., </a:t>
            </a:r>
            <a:r>
              <a:rPr lang="en-US" sz="1200" dirty="0" err="1"/>
              <a:t>Lucke</a:t>
            </a:r>
            <a:r>
              <a:rPr lang="en-US" sz="1200" dirty="0"/>
              <a:t>, J., Bartlett, H., &amp; Hall, W. (2009). Ethical concerns in the community about technologies to extend human life span. </a:t>
            </a:r>
            <a:r>
              <a:rPr lang="en-US" sz="1200" i="1" dirty="0"/>
              <a:t>The American Journal of Bioethics</a:t>
            </a:r>
            <a:r>
              <a:rPr lang="en-US" sz="1200" dirty="0"/>
              <a:t>, </a:t>
            </a:r>
            <a:r>
              <a:rPr lang="en-US" sz="1200" i="1" dirty="0"/>
              <a:t>9</a:t>
            </a:r>
            <a:r>
              <a:rPr lang="en-US" sz="1200" dirty="0"/>
              <a:t>(12), 68-76.</a:t>
            </a:r>
          </a:p>
          <a:p>
            <a:pPr lvl="0">
              <a:buNone/>
            </a:pPr>
            <a:endParaRPr lang="en-US" sz="1200" dirty="0"/>
          </a:p>
          <a:p>
            <a:pPr lvl="0">
              <a:buNone/>
            </a:pPr>
            <a:r>
              <a:rPr lang="en-US" sz="1200" dirty="0"/>
              <a:t>Partridge, B., </a:t>
            </a:r>
            <a:r>
              <a:rPr lang="en-US" sz="1200" dirty="0" err="1"/>
              <a:t>Lucke</a:t>
            </a:r>
            <a:r>
              <a:rPr lang="en-US" sz="1200" dirty="0"/>
              <a:t>, J., Bartlett, H., &amp; Hall, W. (2009). Ethical, social, and personal implications of extended human lifespan identified by members of the public. </a:t>
            </a:r>
            <a:r>
              <a:rPr lang="en-US" sz="1200" i="1" dirty="0"/>
              <a:t>Rejuvenation research</a:t>
            </a:r>
            <a:r>
              <a:rPr lang="en-US" sz="1200" dirty="0"/>
              <a:t>, </a:t>
            </a:r>
            <a:r>
              <a:rPr lang="en-US" sz="1200" i="1" dirty="0"/>
              <a:t>12</a:t>
            </a:r>
            <a:r>
              <a:rPr lang="en-US" sz="1200" dirty="0"/>
              <a:t>(5), 351-357. </a:t>
            </a:r>
          </a:p>
          <a:p>
            <a:pPr lvl="0">
              <a:buNone/>
            </a:pPr>
            <a:endParaRPr lang="en-US" sz="1200" dirty="0"/>
          </a:p>
          <a:p>
            <a:pPr lvl="0">
              <a:buNone/>
            </a:pPr>
            <a:r>
              <a:rPr lang="en-US" sz="1200" dirty="0"/>
              <a:t>Underwood, M., Bartlett, H. P., Partridge, B., </a:t>
            </a:r>
            <a:r>
              <a:rPr lang="en-US" sz="1200" dirty="0" err="1"/>
              <a:t>Lucke</a:t>
            </a:r>
            <a:r>
              <a:rPr lang="en-US" sz="1200" dirty="0"/>
              <a:t>, J., &amp; Hall, W. D. (2009). Community perceptions on the significant extension of life: An exploratory study among urban adults in Brisbane, Australia. </a:t>
            </a:r>
            <a:r>
              <a:rPr lang="en-US" sz="1200" i="1" dirty="0"/>
              <a:t>Social science &amp; medicine</a:t>
            </a:r>
            <a:r>
              <a:rPr lang="en-US" sz="1200" dirty="0"/>
              <a:t>, </a:t>
            </a:r>
            <a:r>
              <a:rPr lang="en-US" sz="1200" i="1" dirty="0"/>
              <a:t>68</a:t>
            </a:r>
            <a:r>
              <a:rPr lang="en-US" sz="1200" dirty="0"/>
              <a:t>(3), 496-503.</a:t>
            </a:r>
          </a:p>
          <a:p>
            <a:pPr lvl="0">
              <a:buNone/>
            </a:pPr>
            <a:endParaRPr lang="en-US" sz="1200" dirty="0"/>
          </a:p>
          <a:p>
            <a:pPr lvl="0">
              <a:buNone/>
            </a:pPr>
            <a:r>
              <a:rPr lang="en-US" sz="1200" dirty="0" err="1"/>
              <a:t>Dragojlovic</a:t>
            </a:r>
            <a:r>
              <a:rPr lang="en-US" sz="1200" dirty="0"/>
              <a:t>, N. (2013). Canadians' support for radical life extension resulting from advances in regenerative medicine. </a:t>
            </a:r>
            <a:r>
              <a:rPr lang="en-US" sz="1200" i="1" dirty="0"/>
              <a:t>Journal of aging studies</a:t>
            </a:r>
            <a:r>
              <a:rPr lang="en-US" sz="1200" dirty="0"/>
              <a:t>, </a:t>
            </a:r>
            <a:r>
              <a:rPr lang="en-US" sz="1200" i="1" dirty="0"/>
              <a:t>27</a:t>
            </a:r>
            <a:r>
              <a:rPr lang="en-US" sz="1200" dirty="0"/>
              <a:t>(2), 151-158.</a:t>
            </a:r>
          </a:p>
          <a:p>
            <a:pPr lvl="0">
              <a:buNone/>
            </a:pPr>
            <a:endParaRPr lang="en-US" sz="1200" dirty="0"/>
          </a:p>
          <a:p>
            <a:pPr lvl="0">
              <a:buNone/>
            </a:pPr>
            <a:r>
              <a:rPr lang="en-US" sz="1200" dirty="0"/>
              <a:t>Lang, F. R., </a:t>
            </a:r>
            <a:r>
              <a:rPr lang="en-US" sz="1200" dirty="0" err="1"/>
              <a:t>Baltes</a:t>
            </a:r>
            <a:r>
              <a:rPr lang="en-US" sz="1200" dirty="0"/>
              <a:t>, P. B., &amp; Wagner, G. G. (2007). Desired lifetime and end-of-life desires across adulthood from 20 to 90: A dual-source information model. </a:t>
            </a:r>
            <a:r>
              <a:rPr lang="en-US" sz="1200" i="1" dirty="0"/>
              <a:t>The Journals of Gerontology Series B: Psychological Sciences and Social Sciences</a:t>
            </a:r>
            <a:r>
              <a:rPr lang="en-US" sz="1200" dirty="0"/>
              <a:t>, </a:t>
            </a:r>
            <a:r>
              <a:rPr lang="en-US" sz="1200" i="1" dirty="0"/>
              <a:t>62</a:t>
            </a:r>
            <a:r>
              <a:rPr lang="en-US" sz="1200" dirty="0"/>
              <a:t>(5), P268-P276.</a:t>
            </a:r>
          </a:p>
          <a:p>
            <a:pPr lvl="0" algn="ctr">
              <a:buNone/>
            </a:pPr>
            <a:endParaRPr lang="en-US" sz="1200" dirty="0"/>
          </a:p>
          <a:p>
            <a:pPr lvl="0" algn="ctr">
              <a:buNone/>
            </a:pPr>
            <a:r>
              <a:rPr lang="en-US" sz="1200" dirty="0"/>
              <a:t>           </a:t>
            </a:r>
            <a:r>
              <a:rPr lang="ru-RU" sz="1200" dirty="0" smtClean="0"/>
              <a:t>        </a:t>
            </a:r>
            <a:r>
              <a:rPr lang="en-US" sz="1200" dirty="0" err="1" smtClean="0"/>
              <a:t>Settersten</a:t>
            </a:r>
            <a:r>
              <a:rPr lang="en-US" sz="1200" dirty="0"/>
              <a:t>, R. A., </a:t>
            </a:r>
            <a:r>
              <a:rPr lang="en-US" sz="1200" dirty="0" err="1"/>
              <a:t>Flatt</a:t>
            </a:r>
            <a:r>
              <a:rPr lang="en-US" sz="1200" dirty="0"/>
              <a:t>, M. A., &amp; </a:t>
            </a:r>
            <a:r>
              <a:rPr lang="en-US" sz="1200" dirty="0" err="1"/>
              <a:t>Ponsaran</a:t>
            </a:r>
            <a:r>
              <a:rPr lang="en-US" sz="1200" dirty="0"/>
              <a:t>, R. (2008). From the lab to the front line: How individual  </a:t>
            </a:r>
          </a:p>
          <a:p>
            <a:pPr lvl="0" algn="ctr">
              <a:buNone/>
            </a:pPr>
            <a:r>
              <a:rPr lang="en-US" sz="1200" dirty="0"/>
              <a:t>                       </a:t>
            </a:r>
            <a:r>
              <a:rPr lang="ru-RU" sz="1200" dirty="0" smtClean="0"/>
              <a:t>         </a:t>
            </a:r>
            <a:r>
              <a:rPr lang="en-US" sz="1200" dirty="0" err="1" smtClean="0"/>
              <a:t>biogerontologists</a:t>
            </a:r>
            <a:r>
              <a:rPr lang="en-US" sz="1200" dirty="0" smtClean="0"/>
              <a:t> </a:t>
            </a:r>
            <a:r>
              <a:rPr lang="en-US" sz="1200" dirty="0"/>
              <a:t>navigate their contested field. </a:t>
            </a:r>
            <a:r>
              <a:rPr lang="en-US" sz="1200" i="1" dirty="0"/>
              <a:t>Journal of aging studies</a:t>
            </a:r>
            <a:r>
              <a:rPr lang="en-US" sz="1200" dirty="0"/>
              <a:t>, </a:t>
            </a:r>
            <a:r>
              <a:rPr lang="en-US" sz="1200" i="1" dirty="0"/>
              <a:t>22</a:t>
            </a:r>
            <a:r>
              <a:rPr lang="en-US" sz="1200" dirty="0"/>
              <a:t>(4), 304-312.</a:t>
            </a:r>
          </a:p>
          <a:p>
            <a:pPr lvl="0">
              <a:buNone/>
            </a:pPr>
            <a:endParaRPr lang="en-US" sz="120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sp>
        <p:nvSpPr>
          <p:cNvPr id="2" name="Заголовок 1"/>
          <p:cNvSpPr>
            <a:spLocks noGrp="1"/>
          </p:cNvSpPr>
          <p:nvPr>
            <p:ph type="title"/>
          </p:nvPr>
        </p:nvSpPr>
        <p:spPr>
          <a:xfrm>
            <a:off x="107504" y="-27384"/>
            <a:ext cx="8856984" cy="648072"/>
          </a:xfrm>
        </p:spPr>
        <p:txBody>
          <a:bodyPr>
            <a:noAutofit/>
          </a:bodyPr>
          <a:lstStyle/>
          <a:p>
            <a:pPr lvl="0" algn="ctr"/>
            <a:r>
              <a:rPr lang="en-US" sz="2800" b="0" dirty="0"/>
              <a:t>Recommended papers to read</a:t>
            </a:r>
            <a:br>
              <a:rPr lang="en-US" sz="2800" b="0" dirty="0"/>
            </a:br>
            <a:endParaRPr lang="ru-RU" sz="2800" b="0" dirty="0"/>
          </a:p>
        </p:txBody>
      </p:sp>
      <p:sp>
        <p:nvSpPr>
          <p:cNvPr id="3" name="Прямоугольник 2"/>
          <p:cNvSpPr/>
          <p:nvPr/>
        </p:nvSpPr>
        <p:spPr>
          <a:xfrm>
            <a:off x="5859277" y="6341258"/>
            <a:ext cx="3033203" cy="400110"/>
          </a:xfrm>
          <a:prstGeom prst="rect">
            <a:avLst/>
          </a:prstGeom>
        </p:spPr>
        <p:txBody>
          <a:bodyPr wrap="none">
            <a:spAutoFit/>
          </a:bodyPr>
          <a:lstStyle/>
          <a:p>
            <a:pPr algn="r"/>
            <a:r>
              <a:rPr lang="en-US" sz="2000" b="1" dirty="0" smtClean="0">
                <a:solidFill>
                  <a:srgbClr val="00B050"/>
                </a:solidFill>
              </a:rPr>
              <a:t>There are many more…</a:t>
            </a:r>
            <a:endParaRPr lang="ru-RU" sz="2000" b="1" dirty="0">
              <a:solidFill>
                <a:srgbClr val="00B050"/>
              </a:solidFill>
            </a:endParaRPr>
          </a:p>
        </p:txBody>
      </p:sp>
    </p:spTree>
    <p:extLst>
      <p:ext uri="{BB962C8B-B14F-4D97-AF65-F5344CB8AC3E}">
        <p14:creationId xmlns:p14="http://schemas.microsoft.com/office/powerpoint/2010/main" val="222996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60040"/>
            <a:ext cx="5517232" cy="5517232"/>
          </a:xfrm>
          <a:prstGeom prst="rect">
            <a:avLst/>
          </a:prstGeom>
        </p:spPr>
      </p:pic>
      <p:sp>
        <p:nvSpPr>
          <p:cNvPr id="5" name="Shape 157"/>
          <p:cNvSpPr txBox="1">
            <a:spLocks noGrp="1"/>
          </p:cNvSpPr>
          <p:nvPr>
            <p:ph type="title"/>
          </p:nvPr>
        </p:nvSpPr>
        <p:spPr>
          <a:xfrm>
            <a:off x="35496" y="73212"/>
            <a:ext cx="9001000" cy="1123540"/>
          </a:xfrm>
          <a:prstGeom prst="rect">
            <a:avLst/>
          </a:prstGeom>
        </p:spPr>
        <p:txBody>
          <a:bodyPr lIns="91425" tIns="91425" rIns="91425" bIns="91425" anchor="t" anchorCtr="0">
            <a:noAutofit/>
          </a:bodyPr>
          <a:lstStyle/>
          <a:p>
            <a:pPr lvl="0" algn="ctr"/>
            <a:r>
              <a:rPr lang="en-US" sz="3200" dirty="0"/>
              <a:t>Going through a labyrinth: </a:t>
            </a:r>
            <a:r>
              <a:rPr lang="en-US" sz="3200" b="0" dirty="0"/>
              <a:t>what typical biases can undermine your efforts?</a:t>
            </a:r>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4">
            <a:alphaModFix/>
          </a:blip>
          <a:stretch>
            <a:fillRect/>
          </a:stretch>
        </p:blipFill>
        <p:spPr>
          <a:xfrm>
            <a:off x="35496" y="6236106"/>
            <a:ext cx="1800200" cy="577270"/>
          </a:xfrm>
          <a:prstGeom prst="rect">
            <a:avLst/>
          </a:prstGeom>
          <a:noFill/>
          <a:ln>
            <a:noFill/>
          </a:ln>
        </p:spPr>
      </p:pic>
      <p:sp>
        <p:nvSpPr>
          <p:cNvPr id="4" name="Прямоугольник 3"/>
          <p:cNvSpPr/>
          <p:nvPr/>
        </p:nvSpPr>
        <p:spPr>
          <a:xfrm>
            <a:off x="4932040" y="4509120"/>
            <a:ext cx="3393878" cy="1569660"/>
          </a:xfrm>
          <a:prstGeom prst="rect">
            <a:avLst/>
          </a:prstGeom>
          <a:effectLst>
            <a:outerShdw blurRad="76200" dist="38100" dir="5400000" algn="t" rotWithShape="0">
              <a:prstClr val="black">
                <a:alpha val="25000"/>
              </a:prstClr>
            </a:outerShdw>
          </a:effectLst>
        </p:spPr>
        <p:txBody>
          <a:bodyPr wrap="none">
            <a:spAutoFit/>
          </a:bodyPr>
          <a:lstStyle/>
          <a:p>
            <a:pPr algn="ctr"/>
            <a:r>
              <a:rPr lang="en-US" sz="3200" b="1" dirty="0" smtClean="0">
                <a:solidFill>
                  <a:srgbClr val="39DB3D"/>
                </a:solidFill>
              </a:rPr>
              <a:t>Public support </a:t>
            </a:r>
          </a:p>
          <a:p>
            <a:pPr algn="ctr"/>
            <a:r>
              <a:rPr lang="en-US" sz="3200" b="1" dirty="0" smtClean="0">
                <a:solidFill>
                  <a:srgbClr val="39DB3D"/>
                </a:solidFill>
              </a:rPr>
              <a:t>for rejuvenation </a:t>
            </a:r>
          </a:p>
          <a:p>
            <a:pPr algn="ctr"/>
            <a:r>
              <a:rPr lang="en-US" sz="3200" b="1" dirty="0" smtClean="0">
                <a:solidFill>
                  <a:srgbClr val="39DB3D"/>
                </a:solidFill>
              </a:rPr>
              <a:t>technologies!</a:t>
            </a:r>
            <a:endParaRPr lang="ru-RU" sz="3200" b="1" dirty="0">
              <a:solidFill>
                <a:srgbClr val="39DB3D"/>
              </a:solidFill>
            </a:endParaRPr>
          </a:p>
        </p:txBody>
      </p:sp>
    </p:spTree>
    <p:extLst>
      <p:ext uri="{BB962C8B-B14F-4D97-AF65-F5344CB8AC3E}">
        <p14:creationId xmlns:p14="http://schemas.microsoft.com/office/powerpoint/2010/main" val="48294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251520" y="1124744"/>
            <a:ext cx="8640960" cy="4824536"/>
          </a:xfrm>
          <a:prstGeom prst="rect">
            <a:avLst/>
          </a:prstGeom>
        </p:spPr>
        <p:txBody>
          <a:bodyPr lIns="91425" tIns="91425" rIns="91425" bIns="91425" anchor="t" anchorCtr="0">
            <a:noAutofit/>
          </a:bodyPr>
          <a:lstStyle/>
          <a:p>
            <a:r>
              <a:rPr lang="en-US" sz="2400" dirty="0">
                <a:solidFill>
                  <a:srgbClr val="FF0000"/>
                </a:solidFill>
              </a:rPr>
              <a:t>Diffusion of responsibility</a:t>
            </a:r>
            <a:r>
              <a:rPr lang="en-US" sz="2400" dirty="0"/>
              <a:t>: someone else should help.</a:t>
            </a:r>
          </a:p>
          <a:p>
            <a:r>
              <a:rPr lang="en-US" sz="2400" dirty="0">
                <a:solidFill>
                  <a:srgbClr val="FF0000"/>
                </a:solidFill>
              </a:rPr>
              <a:t>Identifiable victim effect</a:t>
            </a:r>
            <a:r>
              <a:rPr lang="en-US" sz="2400" dirty="0"/>
              <a:t>: no empathy for an undetermined group of people.</a:t>
            </a:r>
          </a:p>
          <a:p>
            <a:r>
              <a:rPr lang="en-US" sz="2400" dirty="0">
                <a:solidFill>
                  <a:srgbClr val="FF0000"/>
                </a:solidFill>
              </a:rPr>
              <a:t>Scope neglect</a:t>
            </a:r>
            <a:r>
              <a:rPr lang="en-US" sz="2400" dirty="0"/>
              <a:t>: is aging really the main killer?</a:t>
            </a:r>
          </a:p>
          <a:p>
            <a:r>
              <a:rPr lang="en-US" sz="2400" dirty="0">
                <a:solidFill>
                  <a:srgbClr val="FF0000"/>
                </a:solidFill>
              </a:rPr>
              <a:t>Zero risk bias</a:t>
            </a:r>
            <a:r>
              <a:rPr lang="en-US" sz="2400" dirty="0"/>
              <a:t>: better to focus on single diseases than to address the aging processes that cause it.</a:t>
            </a:r>
          </a:p>
          <a:p>
            <a:r>
              <a:rPr lang="en-US" sz="2400" dirty="0">
                <a:solidFill>
                  <a:srgbClr val="FF0000"/>
                </a:solidFill>
              </a:rPr>
              <a:t>Status quo bias</a:t>
            </a:r>
            <a:r>
              <a:rPr lang="en-US" sz="2400" dirty="0"/>
              <a:t>: known conditions seem better than unknown/new ones.</a:t>
            </a:r>
          </a:p>
          <a:p>
            <a:r>
              <a:rPr lang="en-US" sz="2400" dirty="0">
                <a:solidFill>
                  <a:srgbClr val="FF0000"/>
                </a:solidFill>
              </a:rPr>
              <a:t>Hyperbolic discounting</a:t>
            </a:r>
            <a:r>
              <a:rPr lang="en-US" sz="2400" dirty="0"/>
              <a:t>: the bigger the delay the less useful an offer seems, even if it is a cure to prevent age-related diseases.</a:t>
            </a:r>
          </a:p>
        </p:txBody>
      </p:sp>
      <p:sp>
        <p:nvSpPr>
          <p:cNvPr id="5" name="Shape 157"/>
          <p:cNvSpPr txBox="1">
            <a:spLocks noGrp="1"/>
          </p:cNvSpPr>
          <p:nvPr>
            <p:ph type="title"/>
          </p:nvPr>
        </p:nvSpPr>
        <p:spPr>
          <a:xfrm>
            <a:off x="35496" y="73212"/>
            <a:ext cx="9001000" cy="1123540"/>
          </a:xfrm>
          <a:prstGeom prst="rect">
            <a:avLst/>
          </a:prstGeom>
        </p:spPr>
        <p:txBody>
          <a:bodyPr lIns="91425" tIns="91425" rIns="91425" bIns="91425" anchor="t" anchorCtr="0">
            <a:noAutofit/>
          </a:bodyPr>
          <a:lstStyle/>
          <a:p>
            <a:pPr lvl="0" algn="ctr"/>
            <a:r>
              <a:rPr lang="en-US" sz="3200" dirty="0" smtClean="0"/>
              <a:t>Typical biases you can face</a:t>
            </a:r>
            <a:endParaRPr lang="en-US" sz="320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spTree>
    <p:extLst>
      <p:ext uri="{BB962C8B-B14F-4D97-AF65-F5344CB8AC3E}">
        <p14:creationId xmlns:p14="http://schemas.microsoft.com/office/powerpoint/2010/main" val="236001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251520" y="1052736"/>
            <a:ext cx="8712968" cy="4707904"/>
          </a:xfrm>
          <a:prstGeom prst="rect">
            <a:avLst/>
          </a:prstGeom>
        </p:spPr>
        <p:txBody>
          <a:bodyPr lIns="91425" tIns="91425" rIns="91425" bIns="91425" anchor="t" anchorCtr="0">
            <a:noAutofit/>
          </a:bodyPr>
          <a:lstStyle/>
          <a:p>
            <a:r>
              <a:rPr lang="en-US" sz="2400" dirty="0"/>
              <a:t>Let’s talk about the extension of the </a:t>
            </a:r>
            <a:r>
              <a:rPr lang="en-US" sz="2400" dirty="0">
                <a:solidFill>
                  <a:srgbClr val="00B050"/>
                </a:solidFill>
              </a:rPr>
              <a:t>healthy</a:t>
            </a:r>
            <a:r>
              <a:rPr lang="en-US" sz="2400" dirty="0"/>
              <a:t> period of life more often, especially with new </a:t>
            </a:r>
            <a:r>
              <a:rPr lang="en-US" sz="2400" dirty="0" smtClean="0"/>
              <a:t>people </a:t>
            </a:r>
            <a:endParaRPr lang="en-US" sz="2400" dirty="0"/>
          </a:p>
          <a:p>
            <a:endParaRPr lang="en-US" sz="2400" dirty="0"/>
          </a:p>
          <a:p>
            <a:r>
              <a:rPr lang="en-US" sz="2400" dirty="0"/>
              <a:t>Let’s explain to people that the technologies to address aging mechanisms </a:t>
            </a:r>
            <a:r>
              <a:rPr lang="en-US" sz="2400" dirty="0">
                <a:solidFill>
                  <a:srgbClr val="00B050"/>
                </a:solidFill>
              </a:rPr>
              <a:t>will help treat and prevent age-related </a:t>
            </a:r>
            <a:r>
              <a:rPr lang="en-US" sz="2400" dirty="0" smtClean="0">
                <a:solidFill>
                  <a:srgbClr val="00B050"/>
                </a:solidFill>
              </a:rPr>
              <a:t>diseases</a:t>
            </a:r>
            <a:r>
              <a:rPr lang="en-US" sz="2400" dirty="0" smtClean="0"/>
              <a:t> </a:t>
            </a:r>
            <a:endParaRPr lang="en-US" sz="2400" dirty="0"/>
          </a:p>
          <a:p>
            <a:endParaRPr lang="en-US" sz="2400" dirty="0"/>
          </a:p>
          <a:p>
            <a:r>
              <a:rPr lang="en-US" sz="2400" dirty="0"/>
              <a:t>Let’s be more </a:t>
            </a:r>
            <a:r>
              <a:rPr lang="en-US" sz="2400" dirty="0">
                <a:solidFill>
                  <a:srgbClr val="00B050"/>
                </a:solidFill>
              </a:rPr>
              <a:t>systematic</a:t>
            </a:r>
            <a:r>
              <a:rPr lang="en-US" sz="2400" dirty="0"/>
              <a:t> in our education </a:t>
            </a:r>
            <a:r>
              <a:rPr lang="en-US" sz="2400" dirty="0" smtClean="0"/>
              <a:t>activities</a:t>
            </a:r>
            <a:endParaRPr lang="en-US" sz="2400" dirty="0"/>
          </a:p>
          <a:p>
            <a:endParaRPr lang="en-US" sz="2400" dirty="0"/>
          </a:p>
          <a:p>
            <a:r>
              <a:rPr lang="en-US" sz="2400" dirty="0"/>
              <a:t>Let’s openly </a:t>
            </a:r>
            <a:r>
              <a:rPr lang="en-US" sz="2400" dirty="0">
                <a:solidFill>
                  <a:srgbClr val="00B050"/>
                </a:solidFill>
              </a:rPr>
              <a:t>discuss the concerns </a:t>
            </a:r>
            <a:r>
              <a:rPr lang="en-US" sz="2400" dirty="0"/>
              <a:t>people </a:t>
            </a:r>
            <a:r>
              <a:rPr lang="en-US" sz="2400" dirty="0" smtClean="0"/>
              <a:t>have</a:t>
            </a:r>
            <a:endParaRPr lang="en-US" sz="2400" dirty="0">
              <a:solidFill>
                <a:srgbClr val="00B050"/>
              </a:solidFill>
            </a:endParaRPr>
          </a:p>
          <a:p>
            <a:endParaRPr lang="en-US" sz="2400" dirty="0"/>
          </a:p>
          <a:p>
            <a:r>
              <a:rPr lang="en-US" sz="2400" dirty="0"/>
              <a:t>Let’s take into account that </a:t>
            </a:r>
            <a:r>
              <a:rPr lang="en-US" sz="2400" dirty="0">
                <a:solidFill>
                  <a:srgbClr val="00B050"/>
                </a:solidFill>
              </a:rPr>
              <a:t>we humans can be </a:t>
            </a:r>
            <a:r>
              <a:rPr lang="en-US" sz="2400" dirty="0" smtClean="0">
                <a:solidFill>
                  <a:srgbClr val="00B050"/>
                </a:solidFill>
              </a:rPr>
              <a:t>biased</a:t>
            </a:r>
            <a:endParaRPr lang="en-US" sz="2400" dirty="0">
              <a:solidFill>
                <a:srgbClr val="00B050"/>
              </a:solidFill>
            </a:endParaRPr>
          </a:p>
        </p:txBody>
      </p:sp>
      <p:sp>
        <p:nvSpPr>
          <p:cNvPr id="5" name="Shape 157"/>
          <p:cNvSpPr txBox="1">
            <a:spLocks noGrp="1"/>
          </p:cNvSpPr>
          <p:nvPr>
            <p:ph type="title"/>
          </p:nvPr>
        </p:nvSpPr>
        <p:spPr>
          <a:xfrm>
            <a:off x="35496" y="73212"/>
            <a:ext cx="9001000" cy="1123540"/>
          </a:xfrm>
          <a:prstGeom prst="rect">
            <a:avLst/>
          </a:prstGeom>
        </p:spPr>
        <p:txBody>
          <a:bodyPr lIns="91425" tIns="91425" rIns="91425" bIns="91425" anchor="t" anchorCtr="0">
            <a:noAutofit/>
          </a:bodyPr>
          <a:lstStyle/>
          <a:p>
            <a:pPr lvl="0" algn="ctr"/>
            <a:r>
              <a:rPr lang="en-US" sz="3200" dirty="0"/>
              <a:t>Take away points</a:t>
            </a:r>
            <a:endParaRPr lang="en-US" sz="3200" b="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spTree>
    <p:extLst>
      <p:ext uri="{BB962C8B-B14F-4D97-AF65-F5344CB8AC3E}">
        <p14:creationId xmlns:p14="http://schemas.microsoft.com/office/powerpoint/2010/main" val="1880183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323528" y="1700808"/>
            <a:ext cx="8520600" cy="763500"/>
          </a:xfrm>
          <a:prstGeom prst="rect">
            <a:avLst/>
          </a:prstGeom>
        </p:spPr>
        <p:txBody>
          <a:bodyPr lIns="91425" tIns="91425" rIns="91425" bIns="91425" anchor="t" anchorCtr="0">
            <a:noAutofit/>
          </a:bodyPr>
          <a:lstStyle/>
          <a:p>
            <a:pPr lvl="0" algn="ctr">
              <a:spcBef>
                <a:spcPts val="0"/>
              </a:spcBef>
              <a:buNone/>
            </a:pPr>
            <a:r>
              <a:rPr lang="en-US" sz="3200" dirty="0"/>
              <a:t>Thank you!</a:t>
            </a:r>
            <a:endParaRPr sz="3200" dirty="0"/>
          </a:p>
        </p:txBody>
      </p:sp>
      <p:sp>
        <p:nvSpPr>
          <p:cNvPr id="178" name="Shape 178"/>
          <p:cNvSpPr txBox="1">
            <a:spLocks noGrp="1"/>
          </p:cNvSpPr>
          <p:nvPr>
            <p:ph type="body" idx="1"/>
          </p:nvPr>
        </p:nvSpPr>
        <p:spPr>
          <a:xfrm>
            <a:off x="35496" y="2348880"/>
            <a:ext cx="8964488" cy="3960440"/>
          </a:xfrm>
          <a:prstGeom prst="rect">
            <a:avLst/>
          </a:prstGeom>
        </p:spPr>
        <p:txBody>
          <a:bodyPr lIns="91425" tIns="91425" rIns="91425" bIns="91425" anchor="t" anchorCtr="0">
            <a:noAutofit/>
          </a:bodyPr>
          <a:lstStyle/>
          <a:p>
            <a:pPr lvl="0">
              <a:spcBef>
                <a:spcPts val="0"/>
              </a:spcBef>
              <a:buNone/>
            </a:pPr>
            <a:r>
              <a:rPr lang="en-US" sz="2400" dirty="0"/>
              <a:t>If you have an interesting research project in mind to investigate the main mechanisms of aging or you would like to discuss other forms of partnership, you are welcome to contact us at </a:t>
            </a:r>
            <a:r>
              <a:rPr lang="en-US" sz="2400" dirty="0">
                <a:solidFill>
                  <a:srgbClr val="0070C0"/>
                </a:solidFill>
              </a:rPr>
              <a:t>info@lifespan.io</a:t>
            </a:r>
            <a:r>
              <a:rPr lang="ru-RU" sz="2400" dirty="0">
                <a:solidFill>
                  <a:srgbClr val="0070C0"/>
                </a:solidFill>
              </a:rPr>
              <a:t> </a:t>
            </a:r>
            <a:endParaRPr lang="ru-RU" sz="2400" dirty="0"/>
          </a:p>
          <a:p>
            <a:pPr lvl="0">
              <a:spcBef>
                <a:spcPts val="0"/>
              </a:spcBef>
              <a:buNone/>
            </a:pPr>
            <a:endParaRPr lang="ru-RU" sz="2400" dirty="0"/>
          </a:p>
          <a:p>
            <a:pPr lvl="0">
              <a:spcBef>
                <a:spcPts val="0"/>
              </a:spcBef>
              <a:buNone/>
            </a:pPr>
            <a:r>
              <a:rPr lang="en-US" sz="2400" dirty="0"/>
              <a:t>Welcome to</a:t>
            </a:r>
            <a:r>
              <a:rPr lang="ru-RU" sz="2400" dirty="0"/>
              <a:t> </a:t>
            </a:r>
            <a:r>
              <a:rPr lang="en-US" sz="2400" dirty="0">
                <a:solidFill>
                  <a:srgbClr val="0070C0"/>
                </a:solidFill>
              </a:rPr>
              <a:t>www.lifespan.io</a:t>
            </a:r>
            <a:r>
              <a:rPr lang="en-US" sz="2400" dirty="0"/>
              <a:t> to know more about our work</a:t>
            </a:r>
          </a:p>
          <a:p>
            <a:pPr lvl="0">
              <a:spcBef>
                <a:spcPts val="0"/>
              </a:spcBef>
              <a:buNone/>
            </a:pPr>
            <a:endParaRPr lang="en-US" sz="2400" dirty="0"/>
          </a:p>
          <a:p>
            <a:pPr lvl="0">
              <a:buNone/>
            </a:pPr>
            <a:r>
              <a:rPr lang="en-US" sz="2400" dirty="0"/>
              <a:t>And you are welcome to </a:t>
            </a:r>
            <a:r>
              <a:rPr lang="en-US" sz="2400" dirty="0">
                <a:hlinkClick r:id="rId3"/>
              </a:rPr>
              <a:t>subscribe to our newsletter! </a:t>
            </a:r>
            <a:endParaRPr sz="2400" dirty="0"/>
          </a:p>
        </p:txBody>
      </p:sp>
      <p:pic>
        <p:nvPicPr>
          <p:cNvPr id="7" name="Shape 58" descr="LifespanHiResLogoCropped.png"/>
          <p:cNvPicPr preferRelativeResize="0"/>
          <p:nvPr/>
        </p:nvPicPr>
        <p:blipFill>
          <a:blip r:embed="rId4">
            <a:alphaModFix/>
          </a:blip>
          <a:stretch>
            <a:fillRect/>
          </a:stretch>
        </p:blipFill>
        <p:spPr>
          <a:xfrm>
            <a:off x="3257621" y="180380"/>
            <a:ext cx="3618635" cy="1160388"/>
          </a:xfrm>
          <a:prstGeom prst="rect">
            <a:avLst/>
          </a:prstGeom>
          <a:noFill/>
          <a:ln>
            <a:noFill/>
          </a:ln>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542" y="152275"/>
            <a:ext cx="813306" cy="11884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908720"/>
            <a:ext cx="7884368" cy="4927730"/>
          </a:xfrm>
          <a:prstGeom prst="rect">
            <a:avLst/>
          </a:prstGeom>
        </p:spPr>
      </p:pic>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4">
            <a:alphaModFix/>
          </a:blip>
          <a:stretch>
            <a:fillRect/>
          </a:stretch>
        </p:blipFill>
        <p:spPr>
          <a:xfrm>
            <a:off x="35496" y="6236106"/>
            <a:ext cx="1800200" cy="577270"/>
          </a:xfrm>
          <a:prstGeom prst="rect">
            <a:avLst/>
          </a:prstGeom>
          <a:noFill/>
          <a:ln>
            <a:noFill/>
          </a:ln>
        </p:spPr>
      </p:pic>
      <p:sp>
        <p:nvSpPr>
          <p:cNvPr id="9" name="Shape 75"/>
          <p:cNvSpPr txBox="1">
            <a:spLocks noGrp="1"/>
          </p:cNvSpPr>
          <p:nvPr>
            <p:ph type="title"/>
          </p:nvPr>
        </p:nvSpPr>
        <p:spPr>
          <a:xfrm>
            <a:off x="179512" y="151417"/>
            <a:ext cx="8784976" cy="901319"/>
          </a:xfrm>
          <a:prstGeom prst="rect">
            <a:avLst/>
          </a:prstGeom>
        </p:spPr>
        <p:txBody>
          <a:bodyPr lIns="91425" tIns="91425" rIns="91425" bIns="91425" anchor="t" anchorCtr="0">
            <a:noAutofit/>
          </a:bodyPr>
          <a:lstStyle/>
          <a:p>
            <a:pPr lvl="0" algn="ctr" rtl="0">
              <a:spcBef>
                <a:spcPts val="0"/>
              </a:spcBef>
              <a:buNone/>
            </a:pPr>
            <a:r>
              <a:rPr lang="en-US" sz="3200" dirty="0"/>
              <a:t>Life Extension Advocacy Foundation (LEAF)</a:t>
            </a:r>
            <a:endParaRPr lang="en-GB" sz="3200" dirty="0"/>
          </a:p>
        </p:txBody>
      </p:sp>
    </p:spTree>
    <p:extLst>
      <p:ext uri="{BB962C8B-B14F-4D97-AF65-F5344CB8AC3E}">
        <p14:creationId xmlns:p14="http://schemas.microsoft.com/office/powerpoint/2010/main" val="1975559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290" y="761644"/>
            <a:ext cx="7434126" cy="5259644"/>
          </a:xfrm>
          <a:prstGeom prst="rect">
            <a:avLst/>
          </a:prstGeom>
        </p:spPr>
      </p:pic>
      <p:sp>
        <p:nvSpPr>
          <p:cNvPr id="8" name="Shape 75"/>
          <p:cNvSpPr txBox="1">
            <a:spLocks/>
          </p:cNvSpPr>
          <p:nvPr/>
        </p:nvSpPr>
        <p:spPr>
          <a:xfrm>
            <a:off x="179512" y="151417"/>
            <a:ext cx="8784976" cy="901319"/>
          </a:xfrm>
          <a:prstGeom prst="rect">
            <a:avLst/>
          </a:prstGeom>
        </p:spPr>
        <p:txBody>
          <a:bodyPr vert="horz" lIns="91425" tIns="91425" rIns="91425" bIns="91425" anchor="t" anchorCtr="0">
            <a:noAutofit/>
            <a:scene3d>
              <a:camera prst="orthographicFront"/>
              <a:lightRig rig="soft" dir="t"/>
            </a:scene3d>
            <a:sp3d prstMaterial="softEdge">
              <a:bevelT w="25400" h="25400"/>
            </a:sp3d>
          </a:bodyPr>
          <a:lstStyle>
            <a:lvl1pPr lvl="0" algn="l" rtl="0" eaLnBrk="1" latinLnBrk="0" hangingPunct="1">
              <a:spcBef>
                <a:spcPts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extLst/>
          </a:lstStyle>
          <a:p>
            <a:pPr algn="ctr"/>
            <a:r>
              <a:rPr lang="en-US" sz="3200"/>
              <a:t>Life Extension Advocacy Foundation (LEAF)</a:t>
            </a:r>
            <a:endParaRPr lang="en-GB" sz="3200" dirty="0"/>
          </a:p>
        </p:txBody>
      </p:sp>
    </p:spTree>
    <p:extLst>
      <p:ext uri="{BB962C8B-B14F-4D97-AF65-F5344CB8AC3E}">
        <p14:creationId xmlns:p14="http://schemas.microsoft.com/office/powerpoint/2010/main" val="24736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2" name="Рисунок 1"/>
          <p:cNvPicPr>
            <a:picLocks noChangeAspect="1"/>
          </p:cNvPicPr>
          <p:nvPr/>
        </p:nvPicPr>
        <p:blipFill>
          <a:blip r:embed="rId3">
            <a:extLst>
              <a:ext uri="{BEBA8EAE-BF5A-486C-A8C5-ECC9F3942E4B}">
                <a14:imgProps xmlns:a14="http://schemas.microsoft.com/office/drawing/2010/main">
                  <a14:imgLayer r:embed="rId4">
                    <a14:imgEffect>
                      <a14:brightnessContrast bright="17000" contrast="-6000"/>
                    </a14:imgEffect>
                  </a14:imgLayer>
                </a14:imgProps>
              </a:ext>
              <a:ext uri="{28A0092B-C50C-407E-A947-70E740481C1C}">
                <a14:useLocalDpi xmlns:a14="http://schemas.microsoft.com/office/drawing/2010/main" val="0"/>
              </a:ext>
            </a:extLst>
          </a:blip>
          <a:stretch>
            <a:fillRect/>
          </a:stretch>
        </p:blipFill>
        <p:spPr>
          <a:xfrm>
            <a:off x="-180528" y="1340768"/>
            <a:ext cx="9505056" cy="4336681"/>
          </a:xfrm>
          <a:prstGeom prst="rect">
            <a:avLst/>
          </a:prstGeom>
        </p:spPr>
      </p:pic>
      <p:sp>
        <p:nvSpPr>
          <p:cNvPr id="132" name="Shape 132"/>
          <p:cNvSpPr txBox="1">
            <a:spLocks noGrp="1"/>
          </p:cNvSpPr>
          <p:nvPr>
            <p:ph type="body" idx="1"/>
          </p:nvPr>
        </p:nvSpPr>
        <p:spPr>
          <a:xfrm>
            <a:off x="323528" y="1484784"/>
            <a:ext cx="8856984" cy="3816424"/>
          </a:xfrm>
          <a:prstGeom prst="rect">
            <a:avLst/>
          </a:prstGeom>
        </p:spPr>
        <p:txBody>
          <a:bodyPr lIns="91425" tIns="91425" rIns="91425" bIns="91425" anchor="t" anchorCtr="0">
            <a:noAutofit/>
          </a:bodyPr>
          <a:lstStyle/>
          <a:p>
            <a:pPr lvl="0">
              <a:spcBef>
                <a:spcPts val="0"/>
              </a:spcBef>
              <a:buNone/>
            </a:pPr>
            <a:r>
              <a:rPr lang="en-GB" sz="2400" dirty="0"/>
              <a:t>Founded in </a:t>
            </a:r>
            <a:r>
              <a:rPr lang="en-GB" sz="2400" b="1" dirty="0">
                <a:solidFill>
                  <a:srgbClr val="00B050"/>
                </a:solidFill>
              </a:rPr>
              <a:t>2015</a:t>
            </a:r>
            <a:r>
              <a:rPr lang="en-GB" sz="2400" dirty="0"/>
              <a:t> </a:t>
            </a:r>
            <a:endParaRPr lang="ru-RU" sz="2400" dirty="0"/>
          </a:p>
          <a:p>
            <a:pPr lvl="0">
              <a:spcBef>
                <a:spcPts val="0"/>
              </a:spcBef>
              <a:buNone/>
            </a:pPr>
            <a:endParaRPr lang="en-GB" sz="2400" dirty="0"/>
          </a:p>
          <a:p>
            <a:pPr lvl="0">
              <a:spcBef>
                <a:spcPts val="0"/>
              </a:spcBef>
              <a:buNone/>
            </a:pPr>
            <a:r>
              <a:rPr lang="en-GB" sz="2400" dirty="0"/>
              <a:t>Hosted </a:t>
            </a:r>
            <a:r>
              <a:rPr lang="en-GB" sz="2400" b="1" dirty="0">
                <a:solidFill>
                  <a:srgbClr val="00B050"/>
                </a:solidFill>
              </a:rPr>
              <a:t>4 successful campaigns </a:t>
            </a:r>
            <a:r>
              <a:rPr lang="en-GB" sz="2400" dirty="0"/>
              <a:t>in support of aging and longevity studies</a:t>
            </a:r>
          </a:p>
          <a:p>
            <a:pPr lvl="0">
              <a:spcBef>
                <a:spcPts val="0"/>
              </a:spcBef>
              <a:buNone/>
            </a:pPr>
            <a:endParaRPr lang="en-GB" sz="2400" dirty="0"/>
          </a:p>
          <a:p>
            <a:pPr lvl="0">
              <a:spcBef>
                <a:spcPts val="0"/>
              </a:spcBef>
              <a:buNone/>
            </a:pPr>
            <a:r>
              <a:rPr lang="en-GB" sz="2400" dirty="0"/>
              <a:t>More than </a:t>
            </a:r>
            <a:r>
              <a:rPr lang="en-GB" sz="2400" b="1" dirty="0">
                <a:solidFill>
                  <a:srgbClr val="00B050"/>
                </a:solidFill>
              </a:rPr>
              <a:t>$200 000 collected for research</a:t>
            </a:r>
          </a:p>
          <a:p>
            <a:pPr lvl="0">
              <a:spcBef>
                <a:spcPts val="0"/>
              </a:spcBef>
              <a:buNone/>
            </a:pPr>
            <a:endParaRPr lang="en-GB" sz="2400" dirty="0"/>
          </a:p>
          <a:p>
            <a:pPr lvl="0">
              <a:spcBef>
                <a:spcPts val="0"/>
              </a:spcBef>
              <a:buNone/>
            </a:pPr>
            <a:r>
              <a:rPr lang="en-GB" sz="2400" dirty="0"/>
              <a:t>The results of one study have been already </a:t>
            </a:r>
            <a:r>
              <a:rPr lang="en-GB" sz="2400" b="1" dirty="0">
                <a:solidFill>
                  <a:srgbClr val="00B050"/>
                </a:solidFill>
              </a:rPr>
              <a:t>published* </a:t>
            </a:r>
          </a:p>
          <a:p>
            <a:pPr lvl="0">
              <a:spcBef>
                <a:spcPts val="0"/>
              </a:spcBef>
              <a:buNone/>
            </a:pPr>
            <a:endParaRPr lang="en-GB" sz="2400" dirty="0"/>
          </a:p>
          <a:p>
            <a:pPr lvl="0">
              <a:spcBef>
                <a:spcPts val="0"/>
              </a:spcBef>
              <a:buNone/>
            </a:pPr>
            <a:r>
              <a:rPr lang="en-GB" sz="2400" dirty="0"/>
              <a:t>Three studies are currently ongoing</a:t>
            </a:r>
            <a:endParaRPr lang="ru-RU" sz="2400" dirty="0"/>
          </a:p>
        </p:txBody>
      </p:sp>
      <p:pic>
        <p:nvPicPr>
          <p:cNvPr id="10" name="Shape 58" descr="LifespanHiResLogoCropped.png"/>
          <p:cNvPicPr preferRelativeResize="0"/>
          <p:nvPr/>
        </p:nvPicPr>
        <p:blipFill>
          <a:blip r:embed="rId5">
            <a:alphaModFix/>
          </a:blip>
          <a:stretch>
            <a:fillRect/>
          </a:stretch>
        </p:blipFill>
        <p:spPr>
          <a:xfrm>
            <a:off x="3112393" y="116632"/>
            <a:ext cx="3368324" cy="1080120"/>
          </a:xfrm>
          <a:prstGeom prst="rect">
            <a:avLst/>
          </a:prstGeom>
          <a:noFill/>
          <a:ln>
            <a:noFill/>
          </a:ln>
        </p:spPr>
      </p:pic>
      <p:sp>
        <p:nvSpPr>
          <p:cNvPr id="3" name="Прямоугольник 2"/>
          <p:cNvSpPr/>
          <p:nvPr/>
        </p:nvSpPr>
        <p:spPr>
          <a:xfrm>
            <a:off x="3635896" y="5661248"/>
            <a:ext cx="5472608" cy="954107"/>
          </a:xfrm>
          <a:prstGeom prst="rect">
            <a:avLst/>
          </a:prstGeom>
        </p:spPr>
        <p:txBody>
          <a:bodyPr wrap="square">
            <a:spAutoFit/>
          </a:bodyPr>
          <a:lstStyle/>
          <a:p>
            <a:r>
              <a:rPr lang="en-US" dirty="0"/>
              <a:t>* </a:t>
            </a:r>
            <a:r>
              <a:rPr lang="en-US" dirty="0" err="1"/>
              <a:t>Boominathan</a:t>
            </a:r>
            <a:r>
              <a:rPr lang="en-US" dirty="0"/>
              <a:t>, A., </a:t>
            </a:r>
            <a:r>
              <a:rPr lang="en-US" dirty="0" err="1"/>
              <a:t>Vanhoozer</a:t>
            </a:r>
            <a:r>
              <a:rPr lang="en-US" dirty="0"/>
              <a:t>, S., </a:t>
            </a:r>
            <a:r>
              <a:rPr lang="en-US" dirty="0" err="1"/>
              <a:t>Basisty</a:t>
            </a:r>
            <a:r>
              <a:rPr lang="en-US" dirty="0"/>
              <a:t>, N., Powers, K., </a:t>
            </a:r>
            <a:r>
              <a:rPr lang="en-US" dirty="0" err="1"/>
              <a:t>Crampton</a:t>
            </a:r>
            <a:r>
              <a:rPr lang="en-US" dirty="0"/>
              <a:t>, A. L., Wang, X., ... &amp; O'Connor, M. S. (2016). Stable nuclear expression of ATP8 and ATP6 genes rescues a </a:t>
            </a:r>
            <a:r>
              <a:rPr lang="en-US" dirty="0" err="1"/>
              <a:t>mtDNA</a:t>
            </a:r>
            <a:r>
              <a:rPr lang="en-US" dirty="0"/>
              <a:t> Complex V null mutant. </a:t>
            </a:r>
            <a:r>
              <a:rPr lang="en-US" i="1" dirty="0"/>
              <a:t>Nucleic acids research</a:t>
            </a:r>
            <a:r>
              <a:rPr lang="en-US" dirty="0"/>
              <a:t>, </a:t>
            </a:r>
            <a:r>
              <a:rPr lang="en-US" i="1" dirty="0"/>
              <a:t>44</a:t>
            </a:r>
            <a:r>
              <a:rPr lang="en-US" dirty="0"/>
              <a:t>(19), 9342-9357.</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73212"/>
            <a:ext cx="8520600" cy="763500"/>
          </a:xfrm>
          <a:prstGeom prst="rect">
            <a:avLst/>
          </a:prstGeom>
        </p:spPr>
        <p:txBody>
          <a:bodyPr lIns="91425" tIns="91425" rIns="91425" bIns="91425" anchor="t" anchorCtr="0">
            <a:noAutofit/>
          </a:bodyPr>
          <a:lstStyle/>
          <a:p>
            <a:pPr lvl="0" algn="ctr">
              <a:spcBef>
                <a:spcPts val="0"/>
              </a:spcBef>
              <a:buNone/>
            </a:pPr>
            <a:r>
              <a:rPr lang="en-US" sz="3600" dirty="0"/>
              <a:t>Campaigns hosted at Lifespan.io</a:t>
            </a:r>
            <a:endParaRPr sz="3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3845586"/>
            <a:ext cx="3456384" cy="2829914"/>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673" y="821250"/>
            <a:ext cx="3637713" cy="282377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821250"/>
            <a:ext cx="3626034" cy="282377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18" y="3845586"/>
            <a:ext cx="3673202" cy="28237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179512" y="1268760"/>
            <a:ext cx="8856984" cy="4824536"/>
          </a:xfrm>
          <a:prstGeom prst="rect">
            <a:avLst/>
          </a:prstGeom>
        </p:spPr>
        <p:txBody>
          <a:bodyPr lIns="91425" tIns="91425" rIns="91425" bIns="91425" anchor="t" anchorCtr="0">
            <a:noAutofit/>
          </a:bodyPr>
          <a:lstStyle/>
          <a:p>
            <a:pPr lvl="0" algn="ctr">
              <a:buNone/>
            </a:pPr>
            <a:r>
              <a:rPr lang="en-US" sz="2400" dirty="0"/>
              <a:t>We still need more data on the mechanisms of aging, but the basic science is underfunded. </a:t>
            </a:r>
          </a:p>
          <a:p>
            <a:pPr lvl="0" algn="ctr">
              <a:buNone/>
            </a:pPr>
            <a:endParaRPr lang="en-US" sz="2400" dirty="0"/>
          </a:p>
          <a:p>
            <a:pPr lvl="0" algn="ctr">
              <a:buNone/>
            </a:pPr>
            <a:r>
              <a:rPr lang="en-US" sz="2400" dirty="0"/>
              <a:t>Without studies on cells and mice it is impossible to get to the stage of clinical trials in humans. </a:t>
            </a:r>
          </a:p>
          <a:p>
            <a:pPr lvl="0" algn="ctr">
              <a:buNone/>
            </a:pPr>
            <a:endParaRPr lang="en-US" sz="2400" dirty="0"/>
          </a:p>
          <a:p>
            <a:pPr lvl="0" algn="ctr">
              <a:buNone/>
            </a:pPr>
            <a:r>
              <a:rPr lang="en-US" sz="2400" dirty="0"/>
              <a:t>State funding is more often allocated to mainstream areas, such as research on single diseases. </a:t>
            </a:r>
          </a:p>
          <a:p>
            <a:pPr lvl="0" algn="ctr">
              <a:buNone/>
            </a:pPr>
            <a:endParaRPr lang="en-US" sz="2400" dirty="0"/>
          </a:p>
          <a:p>
            <a:pPr lvl="0" algn="ctr">
              <a:buNone/>
            </a:pPr>
            <a:r>
              <a:rPr lang="en-US" sz="2400" dirty="0"/>
              <a:t>Business does not have much interest in basic science, because usually there is no final product yet</a:t>
            </a:r>
          </a:p>
          <a:p>
            <a:pPr lvl="0" algn="ctr">
              <a:buNone/>
            </a:pPr>
            <a:r>
              <a:rPr lang="en-US" sz="2400" dirty="0"/>
              <a:t>that can be sold. </a:t>
            </a:r>
            <a:endParaRPr lang="en-GB" sz="2000" dirty="0"/>
          </a:p>
        </p:txBody>
      </p:sp>
      <p:sp>
        <p:nvSpPr>
          <p:cNvPr id="5" name="Shape 157"/>
          <p:cNvSpPr txBox="1">
            <a:spLocks noGrp="1"/>
          </p:cNvSpPr>
          <p:nvPr>
            <p:ph type="title"/>
          </p:nvPr>
        </p:nvSpPr>
        <p:spPr>
          <a:xfrm>
            <a:off x="311700" y="73212"/>
            <a:ext cx="8520600" cy="763500"/>
          </a:xfrm>
          <a:prstGeom prst="rect">
            <a:avLst/>
          </a:prstGeom>
        </p:spPr>
        <p:txBody>
          <a:bodyPr lIns="91425" tIns="91425" rIns="91425" bIns="91425" anchor="t" anchorCtr="0">
            <a:noAutofit/>
          </a:bodyPr>
          <a:lstStyle/>
          <a:p>
            <a:pPr lvl="0" algn="ctr">
              <a:spcBef>
                <a:spcPts val="0"/>
              </a:spcBef>
              <a:buNone/>
            </a:pPr>
            <a:r>
              <a:rPr lang="en-US" sz="3600" dirty="0"/>
              <a:t>Why engage the general public?</a:t>
            </a:r>
            <a:endParaRPr sz="360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5" name="Shape 157"/>
          <p:cNvSpPr txBox="1">
            <a:spLocks noGrp="1"/>
          </p:cNvSpPr>
          <p:nvPr>
            <p:ph type="title"/>
          </p:nvPr>
        </p:nvSpPr>
        <p:spPr>
          <a:xfrm>
            <a:off x="299872" y="260648"/>
            <a:ext cx="8520600" cy="763500"/>
          </a:xfrm>
          <a:prstGeom prst="rect">
            <a:avLst/>
          </a:prstGeom>
        </p:spPr>
        <p:txBody>
          <a:bodyPr lIns="91425" tIns="91425" rIns="91425" bIns="91425" anchor="t" anchorCtr="0">
            <a:noAutofit/>
          </a:bodyPr>
          <a:lstStyle/>
          <a:p>
            <a:pPr lvl="0" algn="ctr">
              <a:spcBef>
                <a:spcPts val="0"/>
              </a:spcBef>
              <a:buNone/>
            </a:pPr>
            <a:r>
              <a:rPr lang="en-US" sz="3600" dirty="0"/>
              <a:t>How to get more funding for gerontology?</a:t>
            </a:r>
            <a:endParaRPr sz="3600" dirty="0"/>
          </a:p>
        </p:txBody>
      </p:sp>
      <p:sp>
        <p:nvSpPr>
          <p:cNvPr id="6" name="Shape 157"/>
          <p:cNvSpPr txBox="1">
            <a:spLocks/>
          </p:cNvSpPr>
          <p:nvPr/>
        </p:nvSpPr>
        <p:spPr>
          <a:xfrm>
            <a:off x="325040" y="1700808"/>
            <a:ext cx="8520600" cy="763500"/>
          </a:xfrm>
          <a:prstGeom prst="rect">
            <a:avLst/>
          </a:prstGeom>
        </p:spPr>
        <p:txBody>
          <a:bodyPr vert="horz" lIns="91425" tIns="91425" rIns="91425" bIns="91425" anchor="t" anchorCtr="0">
            <a:noAutofit/>
            <a:scene3d>
              <a:camera prst="orthographicFront"/>
              <a:lightRig rig="soft" dir="t"/>
            </a:scene3d>
            <a:sp3d prstMaterial="softEdge">
              <a:bevelT w="25400" h="25400"/>
            </a:sp3d>
          </a:bodyPr>
          <a:lstStyle>
            <a:lvl1pPr lvl="0" algn="l" rtl="0" eaLnBrk="1" latinLnBrk="0" hangingPunct="1">
              <a:spcBef>
                <a:spcPts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extLst/>
          </a:lstStyle>
          <a:p>
            <a:pPr algn="ctr"/>
            <a:r>
              <a:rPr lang="en-US" sz="3600" dirty="0"/>
              <a:t>Let’s become better at teaching!</a:t>
            </a:r>
          </a:p>
        </p:txBody>
      </p:sp>
      <p:sp>
        <p:nvSpPr>
          <p:cNvPr id="7" name="Прямоугольный треугольник 6"/>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564904"/>
            <a:ext cx="4731200" cy="3977328"/>
          </a:xfrm>
          <a:prstGeom prst="rect">
            <a:avLst/>
          </a:prstGeom>
        </p:spPr>
      </p:pic>
    </p:spTree>
    <p:extLst>
      <p:ext uri="{BB962C8B-B14F-4D97-AF65-F5344CB8AC3E}">
        <p14:creationId xmlns:p14="http://schemas.microsoft.com/office/powerpoint/2010/main" val="322748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467544" y="1844824"/>
            <a:ext cx="8136904" cy="3672408"/>
          </a:xfrm>
          <a:prstGeom prst="rect">
            <a:avLst/>
          </a:prstGeom>
        </p:spPr>
        <p:txBody>
          <a:bodyPr lIns="91425" tIns="91425" rIns="91425" bIns="91425" anchor="t" anchorCtr="0">
            <a:noAutofit/>
          </a:bodyPr>
          <a:lstStyle/>
          <a:p>
            <a:pPr lvl="0" algn="ctr">
              <a:buNone/>
            </a:pPr>
            <a:r>
              <a:rPr lang="en-US" sz="3600" b="1" dirty="0">
                <a:solidFill>
                  <a:srgbClr val="00B050"/>
                </a:solidFill>
              </a:rPr>
              <a:t>Active and conscious participation</a:t>
            </a:r>
          </a:p>
          <a:p>
            <a:pPr lvl="0" algn="ctr">
              <a:buNone/>
            </a:pPr>
            <a:endParaRPr lang="en-US" sz="3600" b="1" dirty="0">
              <a:solidFill>
                <a:srgbClr val="00B050"/>
              </a:solidFill>
            </a:endParaRPr>
          </a:p>
          <a:p>
            <a:pPr lvl="0" algn="ctr">
              <a:buNone/>
            </a:pPr>
            <a:r>
              <a:rPr lang="en-US" sz="3600" b="1" dirty="0">
                <a:solidFill>
                  <a:srgbClr val="00B050"/>
                </a:solidFill>
              </a:rPr>
              <a:t>Systematization</a:t>
            </a:r>
          </a:p>
          <a:p>
            <a:pPr lvl="0" algn="ctr">
              <a:buNone/>
            </a:pPr>
            <a:endParaRPr lang="en-US" sz="3600" b="1" dirty="0">
              <a:solidFill>
                <a:srgbClr val="00B050"/>
              </a:solidFill>
            </a:endParaRPr>
          </a:p>
          <a:p>
            <a:pPr lvl="0" algn="ctr">
              <a:buNone/>
            </a:pPr>
            <a:r>
              <a:rPr lang="en-US" sz="3600" b="1" dirty="0">
                <a:solidFill>
                  <a:srgbClr val="00B050"/>
                </a:solidFill>
              </a:rPr>
              <a:t>Accessibility and individual approach</a:t>
            </a:r>
          </a:p>
          <a:p>
            <a:pPr lvl="0" algn="ctr">
              <a:buNone/>
            </a:pPr>
            <a:endParaRPr lang="en-US" sz="3200" dirty="0">
              <a:solidFill>
                <a:srgbClr val="00B050"/>
              </a:solidFill>
            </a:endParaRPr>
          </a:p>
        </p:txBody>
      </p:sp>
      <p:sp>
        <p:nvSpPr>
          <p:cNvPr id="5" name="Shape 157"/>
          <p:cNvSpPr txBox="1">
            <a:spLocks noGrp="1"/>
          </p:cNvSpPr>
          <p:nvPr>
            <p:ph type="title"/>
          </p:nvPr>
        </p:nvSpPr>
        <p:spPr>
          <a:xfrm>
            <a:off x="311700" y="73212"/>
            <a:ext cx="8520600" cy="763500"/>
          </a:xfrm>
          <a:prstGeom prst="rect">
            <a:avLst/>
          </a:prstGeom>
        </p:spPr>
        <p:txBody>
          <a:bodyPr lIns="91425" tIns="91425" rIns="91425" bIns="91425" anchor="t" anchorCtr="0">
            <a:noAutofit/>
          </a:bodyPr>
          <a:lstStyle/>
          <a:p>
            <a:pPr lvl="0" algn="ctr">
              <a:spcBef>
                <a:spcPts val="0"/>
              </a:spcBef>
              <a:buNone/>
            </a:pPr>
            <a:r>
              <a:rPr lang="en-US" sz="3600" dirty="0"/>
              <a:t>Didactic principles </a:t>
            </a:r>
            <a:br>
              <a:rPr lang="en-US" sz="3600" dirty="0"/>
            </a:br>
            <a:r>
              <a:rPr lang="en-US" sz="3600" dirty="0"/>
              <a:t>we should not break</a:t>
            </a:r>
            <a:endParaRPr sz="360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spTree>
    <p:extLst>
      <p:ext uri="{BB962C8B-B14F-4D97-AF65-F5344CB8AC3E}">
        <p14:creationId xmlns:p14="http://schemas.microsoft.com/office/powerpoint/2010/main" val="374789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179512" y="1124744"/>
            <a:ext cx="8856984" cy="4824536"/>
          </a:xfrm>
          <a:prstGeom prst="rect">
            <a:avLst/>
          </a:prstGeom>
        </p:spPr>
        <p:txBody>
          <a:bodyPr lIns="91425" tIns="91425" rIns="91425" bIns="91425" anchor="t" anchorCtr="0">
            <a:noAutofit/>
          </a:bodyPr>
          <a:lstStyle/>
          <a:p>
            <a:pPr lvl="0" algn="ctr">
              <a:buNone/>
            </a:pPr>
            <a:r>
              <a:rPr lang="en-US" sz="2800" b="1" dirty="0">
                <a:solidFill>
                  <a:srgbClr val="FF0000"/>
                </a:solidFill>
              </a:rPr>
              <a:t>Don’t touch the fire: </a:t>
            </a:r>
          </a:p>
          <a:p>
            <a:pPr algn="ctr">
              <a:buNone/>
            </a:pPr>
            <a:r>
              <a:rPr lang="en-US" sz="2800" dirty="0"/>
              <a:t>For the newcomer, the expression </a:t>
            </a:r>
            <a:r>
              <a:rPr lang="en-US" sz="2800" dirty="0">
                <a:solidFill>
                  <a:srgbClr val="FF0000"/>
                </a:solidFill>
              </a:rPr>
              <a:t>“life extension” </a:t>
            </a:r>
            <a:r>
              <a:rPr lang="en-US" sz="2800" dirty="0"/>
              <a:t>means extension of old age!</a:t>
            </a:r>
          </a:p>
          <a:p>
            <a:pPr lvl="0" algn="ctr">
              <a:buNone/>
            </a:pPr>
            <a:r>
              <a:rPr lang="en-US" sz="2800" dirty="0"/>
              <a:t>It also means </a:t>
            </a:r>
            <a:r>
              <a:rPr lang="en-US" sz="2800" dirty="0">
                <a:solidFill>
                  <a:srgbClr val="FF0000"/>
                </a:solidFill>
              </a:rPr>
              <a:t>“enhancement” </a:t>
            </a:r>
            <a:r>
              <a:rPr lang="en-US" sz="2800" dirty="0"/>
              <a:t>which is often rejected.</a:t>
            </a:r>
          </a:p>
          <a:p>
            <a:pPr lvl="0" algn="ctr">
              <a:buNone/>
            </a:pPr>
            <a:r>
              <a:rPr lang="en-US" sz="2800" dirty="0">
                <a:solidFill>
                  <a:srgbClr val="FF0000"/>
                </a:solidFill>
              </a:rPr>
              <a:t>Immortal</a:t>
            </a:r>
            <a:r>
              <a:rPr lang="en-US" sz="2800" dirty="0"/>
              <a:t> people are pictured by pop culture as mad, morally inferior and bored. </a:t>
            </a:r>
          </a:p>
          <a:p>
            <a:pPr lvl="0" algn="ctr">
              <a:buNone/>
            </a:pPr>
            <a:endParaRPr lang="en-US" sz="2800" dirty="0"/>
          </a:p>
          <a:p>
            <a:pPr lvl="0" algn="ctr">
              <a:buNone/>
            </a:pPr>
            <a:r>
              <a:rPr lang="en-US" sz="2800" b="1" dirty="0">
                <a:solidFill>
                  <a:srgbClr val="00B050"/>
                </a:solidFill>
              </a:rPr>
              <a:t>Instead, make the benefits clear:</a:t>
            </a:r>
          </a:p>
          <a:p>
            <a:pPr lvl="0" algn="ctr">
              <a:buNone/>
            </a:pPr>
            <a:r>
              <a:rPr lang="en-US" sz="2800" dirty="0"/>
              <a:t> Addressing aging could lead to </a:t>
            </a:r>
            <a:r>
              <a:rPr lang="en-US" sz="2800" dirty="0">
                <a:solidFill>
                  <a:srgbClr val="00B050"/>
                </a:solidFill>
              </a:rPr>
              <a:t>healthy</a:t>
            </a:r>
            <a:r>
              <a:rPr lang="en-US" sz="2800" dirty="0"/>
              <a:t> life extension, and could allow us to cure or prevent age-related diseases.</a:t>
            </a:r>
          </a:p>
          <a:p>
            <a:pPr lvl="0" algn="ctr">
              <a:buNone/>
            </a:pPr>
            <a:endParaRPr lang="en-US" sz="2800" dirty="0"/>
          </a:p>
        </p:txBody>
      </p:sp>
      <p:sp>
        <p:nvSpPr>
          <p:cNvPr id="6" name="Прямоугольный треугольник 5"/>
          <p:cNvSpPr/>
          <p:nvPr/>
        </p:nvSpPr>
        <p:spPr>
          <a:xfrm>
            <a:off x="0" y="5832648"/>
            <a:ext cx="3419872" cy="1052736"/>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Shape 58" descr="LifespanHiResLogoCropped.png"/>
          <p:cNvPicPr preferRelativeResize="0"/>
          <p:nvPr/>
        </p:nvPicPr>
        <p:blipFill>
          <a:blip r:embed="rId3">
            <a:alphaModFix/>
          </a:blip>
          <a:stretch>
            <a:fillRect/>
          </a:stretch>
        </p:blipFill>
        <p:spPr>
          <a:xfrm>
            <a:off x="35496" y="6236106"/>
            <a:ext cx="1800200" cy="577270"/>
          </a:xfrm>
          <a:prstGeom prst="rect">
            <a:avLst/>
          </a:prstGeom>
          <a:noFill/>
          <a:ln>
            <a:noFill/>
          </a:ln>
        </p:spPr>
      </p:pic>
      <p:sp>
        <p:nvSpPr>
          <p:cNvPr id="2" name="Заголовок 1"/>
          <p:cNvSpPr>
            <a:spLocks noGrp="1"/>
          </p:cNvSpPr>
          <p:nvPr>
            <p:ph type="title"/>
          </p:nvPr>
        </p:nvSpPr>
        <p:spPr>
          <a:xfrm>
            <a:off x="107504" y="44624"/>
            <a:ext cx="9001000" cy="1296144"/>
          </a:xfrm>
        </p:spPr>
        <p:txBody>
          <a:bodyPr>
            <a:noAutofit/>
          </a:bodyPr>
          <a:lstStyle/>
          <a:p>
            <a:pPr lvl="0" algn="ctr"/>
            <a:r>
              <a:rPr lang="en-US" sz="3200" dirty="0"/>
              <a:t>Active and conscious participation: </a:t>
            </a:r>
            <a:br>
              <a:rPr lang="en-US" sz="3200" dirty="0"/>
            </a:br>
            <a:r>
              <a:rPr lang="en-US" sz="3200" b="0" dirty="0"/>
              <a:t>make the newcomer see the benefits</a:t>
            </a:r>
            <a:br>
              <a:rPr lang="en-US" sz="3200" b="0" dirty="0"/>
            </a:br>
            <a:endParaRPr lang="ru-RU" sz="3200" b="0" dirty="0"/>
          </a:p>
        </p:txBody>
      </p:sp>
    </p:spTree>
    <p:extLst>
      <p:ext uri="{BB962C8B-B14F-4D97-AF65-F5344CB8AC3E}">
        <p14:creationId xmlns:p14="http://schemas.microsoft.com/office/powerpoint/2010/main" val="785463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921</TotalTime>
  <Words>721</Words>
  <Application>Microsoft Office PowerPoint</Application>
  <PresentationFormat>Экран (4:3)</PresentationFormat>
  <Paragraphs>109</Paragraphs>
  <Slides>16</Slides>
  <Notes>16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Wingdings 2</vt:lpstr>
      <vt:lpstr>Verdana</vt:lpstr>
      <vt:lpstr>Wingdings 3</vt:lpstr>
      <vt:lpstr>Lucida Sans Unicode</vt:lpstr>
      <vt:lpstr>Открытая</vt:lpstr>
      <vt:lpstr>A “disease” approach in life extension advocacy can facilitate communication with the general public</vt:lpstr>
      <vt:lpstr>Life Extension Advocacy Foundation (LEAF)</vt:lpstr>
      <vt:lpstr>Презентация PowerPoint</vt:lpstr>
      <vt:lpstr>Презентация PowerPoint</vt:lpstr>
      <vt:lpstr>Campaigns hosted at Lifespan.io</vt:lpstr>
      <vt:lpstr>Why engage the general public?</vt:lpstr>
      <vt:lpstr>How to get more funding for gerontology?</vt:lpstr>
      <vt:lpstr>Didactic principles  we should not break</vt:lpstr>
      <vt:lpstr>Active and conscious participation:  make the newcomer see the benefits </vt:lpstr>
      <vt:lpstr>Systematization: divide the material into small units and arrange them to follow the educational logic</vt:lpstr>
      <vt:lpstr>Accessibility and individual approach: use simple language and discuss the concerns</vt:lpstr>
      <vt:lpstr>Recommended papers to read </vt:lpstr>
      <vt:lpstr>Going through a labyrinth: what typical biases can undermine your efforts?</vt:lpstr>
      <vt:lpstr>Typical biases you can face</vt:lpstr>
      <vt:lpstr>Take away points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Потенциал  общественного софинансирования  научных исследований  в области биологии старения</dc:title>
  <dc:creator>Елена</dc:creator>
  <cp:lastModifiedBy>Елена</cp:lastModifiedBy>
  <cp:revision>50</cp:revision>
  <dcterms:modified xsi:type="dcterms:W3CDTF">2017-05-22T18:29:20Z</dcterms:modified>
</cp:coreProperties>
</file>